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301" r:id="rId2"/>
    <p:sldId id="273" r:id="rId3"/>
    <p:sldId id="259" r:id="rId4"/>
    <p:sldId id="300" r:id="rId5"/>
    <p:sldId id="299" r:id="rId6"/>
    <p:sldId id="281" r:id="rId7"/>
    <p:sldId id="303" r:id="rId8"/>
    <p:sldId id="315" r:id="rId9"/>
    <p:sldId id="305" r:id="rId10"/>
    <p:sldId id="326" r:id="rId11"/>
    <p:sldId id="327" r:id="rId12"/>
    <p:sldId id="337" r:id="rId13"/>
    <p:sldId id="328" r:id="rId14"/>
    <p:sldId id="336" r:id="rId15"/>
    <p:sldId id="338" r:id="rId16"/>
    <p:sldId id="355" r:id="rId17"/>
    <p:sldId id="329" r:id="rId18"/>
    <p:sldId id="330" r:id="rId19"/>
    <p:sldId id="331" r:id="rId20"/>
    <p:sldId id="353" r:id="rId21"/>
    <p:sldId id="332" r:id="rId22"/>
    <p:sldId id="333" r:id="rId23"/>
    <p:sldId id="334" r:id="rId24"/>
    <p:sldId id="335" r:id="rId25"/>
    <p:sldId id="35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702" autoAdjust="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CFB49-42CE-4460-8D4E-01E17E90D50F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8DAFB-3AB3-4409-8E81-45DF2CB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19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D330B1-D332-437D-AA07-AC421B731AC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D8A8FC-88FF-4260-88D7-85DD502E1D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cuments\ERAS\2018-20\Nová složka\SKOO-ERASMUS LOGO-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921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ocuments\ERAS\2018-20\Nová složka\LOGO\Eras + nov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548680"/>
            <a:ext cx="4104456" cy="8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87824" y="1772816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Posilování osobnostního rozvoje žáků se speciálními vzdělávacími potřebami prostřednictvím mezikulturních aktivit</a:t>
            </a:r>
            <a:r>
              <a:rPr lang="cs-CZ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endParaRPr lang="cs-CZ" sz="36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2018 - 2020</a:t>
            </a:r>
          </a:p>
        </p:txBody>
      </p:sp>
    </p:spTree>
    <p:extLst>
      <p:ext uri="{BB962C8B-B14F-4D97-AF65-F5344CB8AC3E}">
        <p14:creationId xmlns:p14="http://schemas.microsoft.com/office/powerpoint/2010/main" val="18925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9600" dirty="0" smtClean="0"/>
              <a:t>VÝTVARNÉ   </a:t>
            </a:r>
          </a:p>
          <a:p>
            <a:pPr marL="109728" indent="0">
              <a:buNone/>
            </a:pPr>
            <a:r>
              <a:rPr lang="cs-CZ" sz="9600" dirty="0" smtClean="0"/>
              <a:t>	DÍLNY</a:t>
            </a:r>
          </a:p>
          <a:p>
            <a:r>
              <a:rPr lang="cs-CZ" sz="9600" dirty="0" smtClean="0"/>
              <a:t>PLACHTĚNÍ</a:t>
            </a:r>
          </a:p>
          <a:p>
            <a:pPr marL="109728" indent="0">
              <a:buNone/>
            </a:pPr>
            <a:endParaRPr lang="cs-CZ" sz="9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Puck</a:t>
            </a:r>
            <a:r>
              <a:rPr lang="cs-CZ" dirty="0" smtClean="0"/>
              <a:t>, Polsko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9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Puck</a:t>
            </a:r>
            <a:endParaRPr lang="cs-CZ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Plachtění </a:t>
            </a:r>
            <a:r>
              <a:rPr lang="cs-CZ" dirty="0" smtClean="0"/>
              <a:t>-   nácvik plavby na plachetnici</a:t>
            </a:r>
          </a:p>
          <a:p>
            <a:r>
              <a:rPr lang="cs-CZ" dirty="0">
                <a:solidFill>
                  <a:srgbClr val="FF0000"/>
                </a:solidFill>
              </a:rPr>
              <a:t>Plavba na plachetnici</a:t>
            </a:r>
            <a:r>
              <a:rPr lang="cs-CZ" dirty="0"/>
              <a:t> </a:t>
            </a:r>
            <a:r>
              <a:rPr lang="cs-CZ" dirty="0" smtClean="0"/>
              <a:t> do </a:t>
            </a:r>
            <a:r>
              <a:rPr lang="cs-CZ" dirty="0" smtClean="0">
                <a:solidFill>
                  <a:schemeClr val="tx1"/>
                </a:solidFill>
              </a:rPr>
              <a:t>Osady lovců tuleňů  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</a:p>
          <a:p>
            <a:pPr marL="10972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smtClean="0"/>
              <a:t>návštěva muzea, prohlídka ostrova a      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archeologických nálezů, dokumentární film o   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zbraních lovců tuleňů, lukostřelba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Výtvarné dílny - </a:t>
            </a:r>
            <a:r>
              <a:rPr lang="cs-CZ" dirty="0"/>
              <a:t> workshop ve </a:t>
            </a:r>
            <a:r>
              <a:rPr lang="cs-CZ" dirty="0" smtClean="0"/>
              <a:t>škole, výroba upomínkových předmětů</a:t>
            </a:r>
          </a:p>
          <a:p>
            <a:r>
              <a:rPr lang="cs-CZ" dirty="0" smtClean="0"/>
              <a:t>poloostrov Hel – návštěva skanzenu  a tulení rezervace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5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3672409"/>
          </a:xfrm>
        </p:spPr>
        <p:txBody>
          <a:bodyPr>
            <a:normAutofit fontScale="62500" lnSpcReduction="20000"/>
          </a:bodyPr>
          <a:lstStyle/>
          <a:p>
            <a:endParaRPr lang="cs-CZ" sz="8800" dirty="0" smtClean="0"/>
          </a:p>
          <a:p>
            <a:r>
              <a:rPr lang="cs-CZ" sz="8800" dirty="0" smtClean="0"/>
              <a:t>PRACOVNÍ SCHŮZKA KOORDINÁTORŮ A ŘEDITELŮ PARTNERSKÝCH ŠKOL</a:t>
            </a:r>
            <a:endParaRPr lang="cs-CZ" sz="8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Trevír, Německo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4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 anchor="t"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Trevír</a:t>
            </a:r>
            <a:endParaRPr lang="cs-CZ" sz="2400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539552" y="941140"/>
            <a:ext cx="8407893" cy="5112568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Zhodnocení dosavadních projektových aktivit</a:t>
            </a:r>
          </a:p>
          <a:p>
            <a:r>
              <a:rPr lang="cs-CZ" sz="2800" dirty="0" smtClean="0"/>
              <a:t>Koordinace vypracování průběžné zprávy</a:t>
            </a:r>
          </a:p>
          <a:p>
            <a:r>
              <a:rPr lang="cs-CZ" sz="2800" dirty="0" smtClean="0"/>
              <a:t>Přehled projektových produktů</a:t>
            </a:r>
          </a:p>
          <a:p>
            <a:r>
              <a:rPr lang="cs-CZ" sz="2800" dirty="0" smtClean="0"/>
              <a:t>Informace koordinátorů o vlastních projektových aktivitách</a:t>
            </a:r>
          </a:p>
          <a:p>
            <a:r>
              <a:rPr lang="cs-CZ" sz="2800" dirty="0" smtClean="0"/>
              <a:t>Plánování dalšího setkání žáků partnerských škol</a:t>
            </a:r>
          </a:p>
          <a:p>
            <a:r>
              <a:rPr lang="cs-CZ" sz="2800" dirty="0" smtClean="0"/>
              <a:t>Komentovaná prohlídka města a představení osobnosti místního rodáka Karla Marxe</a:t>
            </a:r>
          </a:p>
          <a:p>
            <a:pPr marL="45720" indent="0">
              <a:buNone/>
            </a:pPr>
            <a:endParaRPr lang="cs-CZ" sz="2800" dirty="0" smtClean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5138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8800" dirty="0" smtClean="0"/>
              <a:t>OUTDOROVÉ AKTIVITY</a:t>
            </a:r>
            <a:endParaRPr lang="cs-CZ" sz="8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Leiwen</a:t>
            </a:r>
            <a:r>
              <a:rPr lang="cs-CZ" dirty="0" smtClean="0"/>
              <a:t>, Německo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2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Leiwen</a:t>
            </a:r>
            <a:endParaRPr lang="cs-CZ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Lanové centrum – </a:t>
            </a:r>
            <a:r>
              <a:rPr lang="cs-CZ" dirty="0" smtClean="0">
                <a:solidFill>
                  <a:schemeClr val="tx1"/>
                </a:solidFill>
              </a:rPr>
              <a:t>jištěný pohyb ve výškách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Horská kola – </a:t>
            </a:r>
            <a:r>
              <a:rPr lang="cs-CZ" dirty="0" smtClean="0">
                <a:solidFill>
                  <a:schemeClr val="tx1"/>
                </a:solidFill>
              </a:rPr>
              <a:t>kurz základy jízdy na horském kole a následný 8km výlet terénem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Fotbalgolf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smtClean="0"/>
              <a:t> soutěž družstev na </a:t>
            </a:r>
            <a:r>
              <a:rPr lang="cs-CZ" dirty="0" err="1" smtClean="0"/>
              <a:t>fotbalgolfovém</a:t>
            </a:r>
            <a:r>
              <a:rPr lang="cs-CZ" dirty="0" smtClean="0"/>
              <a:t> hřišti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Grilování </a:t>
            </a:r>
            <a:r>
              <a:rPr lang="cs-CZ" dirty="0" smtClean="0">
                <a:solidFill>
                  <a:schemeClr val="tx1"/>
                </a:solidFill>
              </a:rPr>
              <a:t>– návštěva partnerské školy ve </a:t>
            </a:r>
            <a:r>
              <a:rPr lang="cs-CZ" dirty="0" err="1" smtClean="0">
                <a:solidFill>
                  <a:schemeClr val="tx1"/>
                </a:solidFill>
              </a:rPr>
              <a:t>Schweichu</a:t>
            </a:r>
            <a:r>
              <a:rPr lang="cs-CZ" dirty="0" smtClean="0">
                <a:solidFill>
                  <a:schemeClr val="tx1"/>
                </a:solidFill>
              </a:rPr>
              <a:t> a grilování na školní zahradě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Diskotéka, bowling a sportovní aktivity v </a:t>
            </a:r>
            <a:r>
              <a:rPr lang="cs-CZ" dirty="0" smtClean="0">
                <a:solidFill>
                  <a:schemeClr val="tx1"/>
                </a:solidFill>
              </a:rPr>
              <a:t>zábavním parku v </a:t>
            </a:r>
            <a:r>
              <a:rPr lang="cs-CZ" dirty="0" err="1" smtClean="0">
                <a:solidFill>
                  <a:schemeClr val="tx1"/>
                </a:solidFill>
              </a:rPr>
              <a:t>LandalParku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Pěší turistika – </a:t>
            </a:r>
            <a:r>
              <a:rPr lang="cs-CZ" dirty="0" smtClean="0">
                <a:solidFill>
                  <a:schemeClr val="tx1"/>
                </a:solidFill>
              </a:rPr>
              <a:t>výlet do pískových skal v </a:t>
            </a:r>
            <a:r>
              <a:rPr lang="cs-CZ" dirty="0" err="1" smtClean="0">
                <a:solidFill>
                  <a:schemeClr val="tx1"/>
                </a:solidFill>
              </a:rPr>
              <a:t>Teufelsschluchtu</a:t>
            </a:r>
            <a:r>
              <a:rPr lang="cs-CZ" dirty="0" smtClean="0">
                <a:solidFill>
                  <a:schemeClr val="tx1"/>
                </a:solidFill>
              </a:rPr>
              <a:t>, lukostřelba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Rybaření – </a:t>
            </a:r>
            <a:r>
              <a:rPr lang="cs-CZ" dirty="0" smtClean="0">
                <a:solidFill>
                  <a:schemeClr val="tx1"/>
                </a:solidFill>
              </a:rPr>
              <a:t>chytání a grilování ryb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COVID 19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412528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/>
              <a:t>V souvislosti s </a:t>
            </a:r>
            <a:r>
              <a:rPr lang="cs-CZ" sz="2800" dirty="0" err="1"/>
              <a:t>protiepidemiologickými</a:t>
            </a:r>
            <a:r>
              <a:rPr lang="cs-CZ" sz="2800" dirty="0"/>
              <a:t> opatřeními nemohlo být uskutečněno projektové setkání žáků z partnerských škol v </a:t>
            </a:r>
            <a:r>
              <a:rPr lang="cs-CZ" sz="2800" dirty="0" err="1"/>
              <a:t>Rudolstadtu</a:t>
            </a:r>
            <a:r>
              <a:rPr lang="cs-CZ" sz="2800" dirty="0"/>
              <a:t>. Ve školách v </a:t>
            </a:r>
            <a:r>
              <a:rPr lang="cs-CZ" sz="2800" dirty="0" err="1"/>
              <a:t>Rudolstadtu</a:t>
            </a:r>
            <a:r>
              <a:rPr lang="cs-CZ" sz="2800" dirty="0"/>
              <a:t> a </a:t>
            </a:r>
            <a:r>
              <a:rPr lang="cs-CZ" sz="2800" dirty="0" err="1"/>
              <a:t>Pucku</a:t>
            </a:r>
            <a:r>
              <a:rPr lang="cs-CZ" sz="2800" dirty="0"/>
              <a:t> mohl být s místními studenty realizován náhradní program, ostatní partnerské školy se mohly účastnit projektových aktivit pouze virtuálně.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250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208912" cy="2448272"/>
          </a:xfrm>
        </p:spPr>
        <p:txBody>
          <a:bodyPr>
            <a:no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</a:rPr>
              <a:t>Školní projektové aktivity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Prezentace dosavadních projektových aktivit</a:t>
            </a:r>
          </a:p>
          <a:p>
            <a:r>
              <a:rPr lang="cs-CZ" sz="4000" dirty="0" smtClean="0"/>
              <a:t>Prezentace projektového setkání v Chorvatsku</a:t>
            </a:r>
          </a:p>
          <a:p>
            <a:r>
              <a:rPr lang="cs-CZ" sz="4000" dirty="0" smtClean="0"/>
              <a:t>Tvořivá dílna – vánoční přání</a:t>
            </a:r>
          </a:p>
          <a:p>
            <a:r>
              <a:rPr lang="cs-CZ" sz="4000" dirty="0" smtClean="0"/>
              <a:t>Cirkusová dílna – žonglování</a:t>
            </a:r>
            <a:endParaRPr lang="cs-CZ" sz="4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 smtClean="0"/>
              <a:t>Vánoční workshop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2720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Nácvik žonglování a drobných akrobatických prvků – implementace do hodin TV</a:t>
            </a:r>
          </a:p>
          <a:p>
            <a:r>
              <a:rPr lang="cs-CZ" sz="4000" dirty="0" smtClean="0"/>
              <a:t>Nácvik akrobatických sestav a jejich prezentace</a:t>
            </a:r>
            <a:endParaRPr lang="cs-CZ" sz="4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/>
              <a:t>Cirkus v </a:t>
            </a:r>
            <a:r>
              <a:rPr lang="cs-CZ" sz="6600" dirty="0" err="1" smtClean="0"/>
              <a:t>Tv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904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6"/>
                </a:solidFill>
              </a:rPr>
              <a:t>2 letý projekt</a:t>
            </a:r>
          </a:p>
          <a:p>
            <a:r>
              <a:rPr lang="cs-CZ" sz="3600" b="1" dirty="0" smtClean="0">
                <a:solidFill>
                  <a:schemeClr val="accent6"/>
                </a:solidFill>
              </a:rPr>
              <a:t>partnerství od roku 2008 </a:t>
            </a:r>
          </a:p>
          <a:p>
            <a:r>
              <a:rPr lang="cs-CZ" sz="3600" b="1" dirty="0">
                <a:solidFill>
                  <a:schemeClr val="accent6"/>
                </a:solidFill>
              </a:rPr>
              <a:t>6</a:t>
            </a:r>
            <a:r>
              <a:rPr lang="cs-CZ" sz="3600" b="1" dirty="0" smtClean="0">
                <a:solidFill>
                  <a:schemeClr val="accent6"/>
                </a:solidFill>
              </a:rPr>
              <a:t> škol vzdělávající žáky se speciálními potřebami</a:t>
            </a:r>
          </a:p>
          <a:p>
            <a:r>
              <a:rPr lang="cs-CZ" sz="3600" b="1" dirty="0">
                <a:solidFill>
                  <a:schemeClr val="accent6"/>
                </a:solidFill>
              </a:rPr>
              <a:t>z</a:t>
            </a:r>
            <a:r>
              <a:rPr lang="cs-CZ" sz="3600" b="1" dirty="0" smtClean="0">
                <a:solidFill>
                  <a:schemeClr val="accent6"/>
                </a:solidFill>
              </a:rPr>
              <a:t>aměřen na volnočasové aktivity a osobnostní rozvoj žáků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6"/>
                </a:solidFill>
              </a:rPr>
              <a:t>Základní informace</a:t>
            </a:r>
            <a:endParaRPr lang="cs-CZ" sz="6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Zpracování tématu Cirkus výtvarnými prostředky na 1. stupni</a:t>
            </a:r>
          </a:p>
          <a:p>
            <a:r>
              <a:rPr lang="cs-CZ" sz="4000" dirty="0" smtClean="0"/>
              <a:t>Pohybové aktivity</a:t>
            </a:r>
            <a:endParaRPr lang="cs-CZ" sz="4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/>
              <a:t>Výtvarný den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0617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Prezentace projektových aktivit a krátký </a:t>
            </a:r>
            <a:r>
              <a:rPr lang="cs-CZ" sz="4000" dirty="0"/>
              <a:t>dokumentární film </a:t>
            </a:r>
            <a:r>
              <a:rPr lang="cs-CZ" sz="4000" dirty="0" smtClean="0"/>
              <a:t>z projektového setkání v Polsku</a:t>
            </a:r>
          </a:p>
          <a:p>
            <a:r>
              <a:rPr lang="cs-CZ" sz="4000" dirty="0" smtClean="0"/>
              <a:t>Nácvik tanečního vystoupení</a:t>
            </a:r>
          </a:p>
          <a:p>
            <a:r>
              <a:rPr lang="cs-CZ" sz="4000" dirty="0" smtClean="0"/>
              <a:t>Poslech a nácvik projektové písně</a:t>
            </a:r>
          </a:p>
          <a:p>
            <a:endParaRPr lang="cs-CZ" sz="4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Den Evropy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6095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</a:t>
            </a:r>
            <a:r>
              <a:rPr lang="cs-CZ" sz="4000" dirty="0" smtClean="0"/>
              <a:t>rohlídka hradu</a:t>
            </a:r>
          </a:p>
          <a:p>
            <a:r>
              <a:rPr lang="cs-CZ" sz="4000" dirty="0" smtClean="0"/>
              <a:t>Tvořivá dílny – výroba dřevěné loutky</a:t>
            </a:r>
          </a:p>
          <a:p>
            <a:r>
              <a:rPr lang="cs-CZ" sz="4000" dirty="0" smtClean="0"/>
              <a:t>Divadelní představení</a:t>
            </a:r>
            <a:endParaRPr lang="cs-CZ" sz="4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Hrad Švihov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6878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accent6"/>
                </a:solidFill>
              </a:rPr>
              <a:t>Tematicky vybrané divadelní představení</a:t>
            </a:r>
          </a:p>
          <a:p>
            <a:r>
              <a:rPr lang="cs-CZ" sz="4000" b="1" dirty="0" smtClean="0">
                <a:solidFill>
                  <a:schemeClr val="accent6"/>
                </a:solidFill>
              </a:rPr>
              <a:t>Následná beseda a výtvarná reflexe</a:t>
            </a:r>
            <a:endParaRPr lang="cs-CZ" sz="4000" b="1" dirty="0">
              <a:solidFill>
                <a:schemeClr val="accent6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907704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Divadlo Alfa – </a:t>
            </a:r>
            <a:br>
              <a:rPr lang="cs-CZ" sz="4800" dirty="0" smtClean="0"/>
            </a:br>
            <a:r>
              <a:rPr lang="cs-CZ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Cirkus </a:t>
            </a:r>
            <a:r>
              <a:rPr lang="cs-CZ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zlodějů</a:t>
            </a:r>
            <a:r>
              <a:rPr lang="cs-CZ" sz="4400" dirty="0">
                <a:solidFill>
                  <a:schemeClr val="accent6"/>
                </a:solidFill>
              </a:rPr>
              <a:t/>
            </a:r>
            <a:br>
              <a:rPr lang="cs-CZ" sz="4400" dirty="0">
                <a:solidFill>
                  <a:schemeClr val="accent6"/>
                </a:solidFill>
              </a:rPr>
            </a:b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8583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cs-CZ" sz="4000" b="1" dirty="0">
                <a:solidFill>
                  <a:schemeClr val="accent6"/>
                </a:solidFill>
              </a:rPr>
              <a:t>Tematicky vybrané divadelní představení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642194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Divadlo Alfa – </a:t>
            </a:r>
            <a:br>
              <a:rPr lang="cs-CZ" sz="4400" dirty="0"/>
            </a:br>
            <a:r>
              <a:rPr lang="cs-CZ" sz="4400" dirty="0" smtClean="0"/>
              <a:t>Spáčka a vřeteno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3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Projektový den</a:t>
            </a:r>
          </a:p>
          <a:p>
            <a:r>
              <a:rPr lang="cs-CZ" sz="4000" dirty="0" smtClean="0"/>
              <a:t>Prezentace uskutečněných </a:t>
            </a:r>
            <a:r>
              <a:rPr lang="cs-CZ" sz="4000" dirty="0"/>
              <a:t> mezinárodních </a:t>
            </a:r>
            <a:r>
              <a:rPr lang="cs-CZ" sz="4000" dirty="0" smtClean="0"/>
              <a:t>projektových setkání</a:t>
            </a:r>
          </a:p>
          <a:p>
            <a:r>
              <a:rPr lang="cs-CZ" sz="4000" dirty="0" smtClean="0"/>
              <a:t>Sportovní a pohybové aktivity vztahující se k mobilitě v </a:t>
            </a:r>
            <a:r>
              <a:rPr lang="cs-CZ" sz="4000" dirty="0" err="1" smtClean="0"/>
              <a:t>Leiwen</a:t>
            </a:r>
            <a:endParaRPr lang="cs-CZ" sz="4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Erasmusdays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5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6"/>
                </a:solidFill>
              </a:rPr>
              <a:t>Partnerské školy</a:t>
            </a:r>
            <a:endParaRPr lang="cs-CZ" sz="60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Mapa Němec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0814"/>
            <a:ext cx="2896161" cy="36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418887" y="1621588"/>
            <a:ext cx="3046914" cy="194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KOORDINÁTORSKÁ ŠKOLA</a:t>
            </a:r>
          </a:p>
          <a:p>
            <a:pPr algn="ctr"/>
            <a:r>
              <a:rPr lang="cs-CZ" dirty="0" err="1" smtClean="0"/>
              <a:t>Staatliches</a:t>
            </a:r>
            <a:r>
              <a:rPr lang="cs-CZ" dirty="0" smtClean="0"/>
              <a:t> </a:t>
            </a:r>
            <a:r>
              <a:rPr lang="cs-CZ" dirty="0" err="1"/>
              <a:t>regionales</a:t>
            </a:r>
            <a:r>
              <a:rPr lang="cs-CZ" dirty="0"/>
              <a:t> </a:t>
            </a:r>
            <a:r>
              <a:rPr lang="cs-CZ" dirty="0" err="1" smtClean="0"/>
              <a:t>Förderzentrum</a:t>
            </a:r>
            <a:r>
              <a:rPr lang="cs-CZ" dirty="0" smtClean="0"/>
              <a:t> J.H. </a:t>
            </a:r>
            <a:r>
              <a:rPr lang="cs-CZ" dirty="0" err="1" smtClean="0"/>
              <a:t>Pestalozzi</a:t>
            </a:r>
            <a:endParaRPr lang="cs-CZ" dirty="0" smtClean="0"/>
          </a:p>
          <a:p>
            <a:pPr algn="ctr"/>
            <a:r>
              <a:rPr lang="cs-CZ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Rudolstadt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92478" y="4530223"/>
            <a:ext cx="1619674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Levana</a:t>
            </a:r>
            <a:r>
              <a:rPr lang="cs-CZ" dirty="0" smtClean="0"/>
              <a:t> </a:t>
            </a:r>
            <a:r>
              <a:rPr lang="cs-CZ" dirty="0" err="1" smtClean="0"/>
              <a:t>Schule</a:t>
            </a:r>
            <a:endParaRPr lang="cs-CZ" dirty="0" smtClean="0"/>
          </a:p>
          <a:p>
            <a:r>
              <a:rPr lang="cs-CZ" sz="2000" dirty="0" err="1">
                <a:solidFill>
                  <a:srgbClr val="FF0000"/>
                </a:solidFill>
              </a:rPr>
              <a:t>S</a:t>
            </a:r>
            <a:r>
              <a:rPr lang="cs-CZ" sz="2000" dirty="0" err="1" smtClean="0">
                <a:solidFill>
                  <a:srgbClr val="FF0000"/>
                </a:solidFill>
              </a:rPr>
              <a:t>chweich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92" y="1503731"/>
            <a:ext cx="3572972" cy="283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51" y="3548331"/>
            <a:ext cx="3141500" cy="31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Čtyřcípá hvězda 20"/>
          <p:cNvSpPr/>
          <p:nvPr/>
        </p:nvSpPr>
        <p:spPr>
          <a:xfrm>
            <a:off x="3032233" y="4386207"/>
            <a:ext cx="230896" cy="288032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Čtyřcípá hvězda 21"/>
          <p:cNvSpPr/>
          <p:nvPr/>
        </p:nvSpPr>
        <p:spPr>
          <a:xfrm>
            <a:off x="576755" y="4149080"/>
            <a:ext cx="322838" cy="237127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Čtyřcípá hvězda 22"/>
          <p:cNvSpPr/>
          <p:nvPr/>
        </p:nvSpPr>
        <p:spPr>
          <a:xfrm>
            <a:off x="6921530" y="3610658"/>
            <a:ext cx="230896" cy="288032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Čtyřcípá hvězda 23"/>
          <p:cNvSpPr/>
          <p:nvPr/>
        </p:nvSpPr>
        <p:spPr>
          <a:xfrm>
            <a:off x="251520" y="4077071"/>
            <a:ext cx="246934" cy="309136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Čtyřcípá hvězda 26"/>
          <p:cNvSpPr/>
          <p:nvPr/>
        </p:nvSpPr>
        <p:spPr>
          <a:xfrm flipH="1">
            <a:off x="2388265" y="3964504"/>
            <a:ext cx="239519" cy="339626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Čtyřcípá hvězda 27"/>
          <p:cNvSpPr/>
          <p:nvPr/>
        </p:nvSpPr>
        <p:spPr>
          <a:xfrm flipH="1">
            <a:off x="1907704" y="3562256"/>
            <a:ext cx="311526" cy="402247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Čtyřcípá hvězda 28"/>
          <p:cNvSpPr/>
          <p:nvPr/>
        </p:nvSpPr>
        <p:spPr>
          <a:xfrm>
            <a:off x="6660232" y="1477572"/>
            <a:ext cx="230896" cy="288032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5652120" y="1907836"/>
            <a:ext cx="317134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Specialny</a:t>
            </a:r>
            <a:r>
              <a:rPr lang="cs-CZ" sz="2000" dirty="0" smtClean="0"/>
              <a:t> </a:t>
            </a:r>
            <a:r>
              <a:rPr lang="cs-CZ" sz="2000" dirty="0" err="1"/>
              <a:t>Osrodek</a:t>
            </a:r>
            <a:endParaRPr lang="cs-CZ" sz="2000" dirty="0"/>
          </a:p>
          <a:p>
            <a:pPr algn="ctr"/>
            <a:r>
              <a:rPr lang="cs-CZ" sz="2000" dirty="0"/>
              <a:t> </a:t>
            </a:r>
            <a:r>
              <a:rPr lang="cs-CZ" sz="2000" dirty="0" err="1" smtClean="0"/>
              <a:t>Szkolno-Wychowawczy</a:t>
            </a:r>
            <a:endParaRPr lang="cs-CZ" sz="2000" dirty="0" smtClean="0"/>
          </a:p>
          <a:p>
            <a:pPr algn="ctr"/>
            <a:r>
              <a:rPr lang="cs-CZ" sz="2000" dirty="0" err="1" smtClean="0">
                <a:solidFill>
                  <a:srgbClr val="FF0000"/>
                </a:solidFill>
              </a:rPr>
              <a:t>Puck</a:t>
            </a:r>
            <a:endParaRPr lang="cs-CZ" sz="2000" dirty="0" smtClean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025368" y="4059814"/>
            <a:ext cx="31186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Specialny</a:t>
            </a:r>
            <a:r>
              <a:rPr lang="cs-CZ" sz="2000" dirty="0" smtClean="0"/>
              <a:t> </a:t>
            </a:r>
            <a:r>
              <a:rPr lang="cs-CZ" sz="2000" dirty="0" err="1" smtClean="0"/>
              <a:t>Osrodek</a:t>
            </a:r>
            <a:endParaRPr lang="cs-CZ" sz="2000" dirty="0" smtClean="0"/>
          </a:p>
          <a:p>
            <a:pPr algn="ctr"/>
            <a:r>
              <a:rPr lang="cs-CZ" sz="2000" dirty="0" smtClean="0"/>
              <a:t> </a:t>
            </a:r>
            <a:r>
              <a:rPr lang="cs-CZ" sz="2000" dirty="0" err="1" smtClean="0"/>
              <a:t>Szkolno-Wychowawczy</a:t>
            </a:r>
            <a:endParaRPr lang="cs-CZ" sz="2000" dirty="0" smtClean="0"/>
          </a:p>
          <a:p>
            <a:pPr algn="ctr"/>
            <a:r>
              <a:rPr lang="cs-CZ" sz="2000" dirty="0" err="1" smtClean="0">
                <a:solidFill>
                  <a:srgbClr val="FF0000"/>
                </a:solidFill>
              </a:rPr>
              <a:t>Lesnica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942344" y="4373457"/>
            <a:ext cx="19896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Škola za </a:t>
            </a:r>
            <a:r>
              <a:rPr lang="cs-CZ" dirty="0" err="1" smtClean="0"/>
              <a:t>odgoj</a:t>
            </a:r>
            <a:r>
              <a:rPr lang="cs-CZ" dirty="0" smtClean="0"/>
              <a:t> i </a:t>
            </a:r>
            <a:r>
              <a:rPr lang="cs-CZ" dirty="0" err="1" smtClean="0"/>
              <a:t>obrazovanje</a:t>
            </a:r>
            <a:r>
              <a:rPr lang="cs-CZ" dirty="0" smtClean="0"/>
              <a:t> </a:t>
            </a:r>
          </a:p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Pula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230" y="27856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Plánované</a:t>
            </a:r>
            <a:r>
              <a:rPr lang="cs-CZ" sz="4400" dirty="0" smtClean="0"/>
              <a:t> </a:t>
            </a:r>
            <a:r>
              <a:rPr lang="cs-CZ" sz="3600" dirty="0" smtClean="0"/>
              <a:t>mobility</a:t>
            </a:r>
            <a:r>
              <a:rPr lang="cs-CZ" sz="4400" dirty="0"/>
              <a:t> </a:t>
            </a:r>
            <a:r>
              <a:rPr lang="cs-CZ" sz="4400" dirty="0" smtClean="0"/>
              <a:t>- </a:t>
            </a:r>
            <a:r>
              <a:rPr lang="cs-CZ" sz="3600" dirty="0" smtClean="0"/>
              <a:t>1.rok projektu</a:t>
            </a:r>
            <a:endParaRPr lang="cs-CZ" sz="36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41912"/>
              </p:ext>
            </p:extLst>
          </p:nvPr>
        </p:nvGraphicFramePr>
        <p:xfrm>
          <a:off x="179512" y="1124744"/>
          <a:ext cx="8712966" cy="48706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22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9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MÍSTO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TERMÍN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TÉMA, OBSAH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73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Český Krumlov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ČR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17. – 19.9.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Pracovní schůzka koordinátorů a ředitelů partnerských škol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48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Pula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Chorvatsko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15.- 19.10.</a:t>
                      </a:r>
                    </a:p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Projektové setkání žáků partnerských škol</a:t>
                      </a:r>
                    </a:p>
                    <a:p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CIRKUS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96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70C0"/>
                          </a:solidFill>
                        </a:rPr>
                        <a:t>Lesnica</a:t>
                      </a:r>
                      <a:endParaRPr lang="cs-CZ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Polsko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25.- 29.3.</a:t>
                      </a:r>
                    </a:p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Projektové setkání žáků partnerských škol</a:t>
                      </a:r>
                    </a:p>
                    <a:p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HUDBA, TANEC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48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70C0"/>
                          </a:solidFill>
                        </a:rPr>
                        <a:t>Puck</a:t>
                      </a:r>
                      <a:endParaRPr lang="cs-CZ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Polsko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3.- 7.6.</a:t>
                      </a:r>
                    </a:p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Projektové setkání žáků partnerských škol</a:t>
                      </a:r>
                    </a:p>
                    <a:p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ŘEMESLA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94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70C0"/>
                          </a:solidFill>
                        </a:rPr>
                        <a:t>Schweich</a:t>
                      </a:r>
                      <a:endParaRPr lang="cs-CZ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Německo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17.- 19.6.</a:t>
                      </a:r>
                    </a:p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Pracovní schůzka koordinátorů a ředitelů partnerských škol</a:t>
                      </a:r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9807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Plánované mobility – 2.rok projektu</a:t>
            </a:r>
            <a:endParaRPr lang="cs-CZ" sz="36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88055"/>
              </p:ext>
            </p:extLst>
          </p:nvPr>
        </p:nvGraphicFramePr>
        <p:xfrm>
          <a:off x="179512" y="1628800"/>
          <a:ext cx="8712966" cy="36937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22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9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MÍSTO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TERMÍN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TÉMA, OBSAH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73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70C0"/>
                          </a:solidFill>
                        </a:rPr>
                        <a:t>Leiwen</a:t>
                      </a:r>
                      <a:endParaRPr lang="cs-CZ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Německo</a:t>
                      </a:r>
                    </a:p>
                    <a:p>
                      <a:pPr algn="ctr"/>
                      <a:endParaRPr lang="cs-CZ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16.- 20.9.</a:t>
                      </a:r>
                    </a:p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cs-CZ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Projektové setkání žáků partnerských škol</a:t>
                      </a:r>
                    </a:p>
                    <a:p>
                      <a:r>
                        <a:rPr kumimoji="0" lang="cs-CZ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48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</a:rPr>
                        <a:t>Rudolstadt</a:t>
                      </a:r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Německo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11.- 15.5.</a:t>
                      </a:r>
                    </a:p>
                    <a:p>
                      <a:pPr algn="ctr"/>
                      <a:r>
                        <a:rPr kumimoji="0" lang="cs-CZ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Projektové setkání žáků partnerských škol</a:t>
                      </a:r>
                    </a:p>
                    <a:p>
                      <a:r>
                        <a:rPr kumimoji="0" lang="cs-CZ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TANEC, UMĚNÍ, FOTBAL</a:t>
                      </a:r>
                    </a:p>
                    <a:p>
                      <a:endParaRPr kumimoji="0" lang="cs-CZ" sz="2000" b="1" i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96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Karlovy Vary</a:t>
                      </a:r>
                    </a:p>
                    <a:p>
                      <a:pPr algn="ctr"/>
                      <a:r>
                        <a:rPr lang="cs-CZ" sz="2000" b="1" dirty="0" smtClean="0"/>
                        <a:t>ČR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15. – 17.6.</a:t>
                      </a:r>
                    </a:p>
                    <a:p>
                      <a:pPr algn="ctr"/>
                      <a:r>
                        <a:rPr lang="cs-CZ" sz="2000" b="1" dirty="0" smtClean="0"/>
                        <a:t>2020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Závěrečná</a:t>
                      </a:r>
                      <a:r>
                        <a:rPr kumimoji="0" lang="cs-CZ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kumimoji="0" lang="cs-CZ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racovní schůzka koordinátorů a ředitelů partnerských škol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Český Krumlov</a:t>
            </a:r>
            <a:endParaRPr lang="cs-CZ" sz="2400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95536" y="1196752"/>
            <a:ext cx="8407893" cy="4968552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Konkretizace </a:t>
            </a:r>
            <a:r>
              <a:rPr lang="cs-CZ" sz="2400" dirty="0" smtClean="0">
                <a:solidFill>
                  <a:srgbClr val="FF0000"/>
                </a:solidFill>
              </a:rPr>
              <a:t>termínů</a:t>
            </a:r>
            <a:r>
              <a:rPr lang="cs-CZ" sz="2400" dirty="0" smtClean="0"/>
              <a:t>  a obsahů jednotlivých mobilit</a:t>
            </a:r>
          </a:p>
          <a:p>
            <a:r>
              <a:rPr lang="cs-CZ" sz="2400" dirty="0" smtClean="0"/>
              <a:t>Plánování společných aktivit </a:t>
            </a:r>
          </a:p>
          <a:p>
            <a:r>
              <a:rPr lang="cs-CZ" sz="2400" dirty="0" smtClean="0"/>
              <a:t>Specifikace projektových výstupů – krátký dokument</a:t>
            </a:r>
          </a:p>
          <a:p>
            <a:r>
              <a:rPr lang="cs-CZ" sz="2400" dirty="0" smtClean="0"/>
              <a:t>Návrh společného </a:t>
            </a:r>
            <a:r>
              <a:rPr lang="cs-CZ" sz="2400" dirty="0" smtClean="0">
                <a:solidFill>
                  <a:srgbClr val="FF0000"/>
                </a:solidFill>
              </a:rPr>
              <a:t>projektového loga </a:t>
            </a:r>
            <a:r>
              <a:rPr lang="cs-CZ" sz="2400" dirty="0" smtClean="0"/>
              <a:t>a </a:t>
            </a:r>
            <a:r>
              <a:rPr lang="cs-CZ" sz="2400" dirty="0" smtClean="0">
                <a:solidFill>
                  <a:srgbClr val="FF0000"/>
                </a:solidFill>
              </a:rPr>
              <a:t>projektových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trik</a:t>
            </a:r>
            <a:r>
              <a:rPr lang="cs-CZ" sz="2400" dirty="0" smtClean="0"/>
              <a:t> pro účastníky mezinárodních setkání a vzdělávacích aktivit</a:t>
            </a:r>
          </a:p>
          <a:p>
            <a:r>
              <a:rPr lang="cs-CZ" sz="2400" dirty="0" smtClean="0"/>
              <a:t>Příprava 1. mezinárodního setkání v Chorvatsku</a:t>
            </a:r>
          </a:p>
          <a:p>
            <a:r>
              <a:rPr lang="cs-CZ" sz="2400" dirty="0" smtClean="0"/>
              <a:t>Prohlídka města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937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Pula, Chorvatsko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9600" dirty="0" smtClean="0"/>
          </a:p>
          <a:p>
            <a:r>
              <a:rPr lang="cs-CZ" sz="9600" dirty="0" smtClean="0"/>
              <a:t>CIRKUS</a:t>
            </a:r>
          </a:p>
          <a:p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4034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Workshop cirkus </a:t>
            </a:r>
            <a:r>
              <a:rPr lang="cs-CZ" dirty="0" smtClean="0"/>
              <a:t>-   nácvik cirkusových čísel</a:t>
            </a:r>
          </a:p>
          <a:p>
            <a:r>
              <a:rPr lang="cs-CZ" dirty="0" smtClean="0"/>
              <a:t>Zábavní park </a:t>
            </a:r>
            <a:r>
              <a:rPr lang="cs-CZ" dirty="0" err="1" smtClean="0"/>
              <a:t>Glavani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– lanové centrum</a:t>
            </a:r>
          </a:p>
          <a:p>
            <a:r>
              <a:rPr lang="cs-CZ" dirty="0" smtClean="0"/>
              <a:t>Plavba lodí na </a:t>
            </a:r>
            <a:r>
              <a:rPr lang="cs-CZ" dirty="0" smtClean="0">
                <a:solidFill>
                  <a:srgbClr val="FF0000"/>
                </a:solidFill>
              </a:rPr>
              <a:t>ostrov </a:t>
            </a:r>
            <a:r>
              <a:rPr lang="cs-CZ" dirty="0" err="1" smtClean="0">
                <a:solidFill>
                  <a:srgbClr val="FF0000"/>
                </a:solidFill>
              </a:rPr>
              <a:t>Brijuni</a:t>
            </a:r>
            <a:r>
              <a:rPr lang="cs-CZ" dirty="0" smtClean="0"/>
              <a:t>, návštěva muzea, komentovaná prohlídka ostrova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Lukostřelba</a:t>
            </a:r>
            <a:r>
              <a:rPr lang="cs-CZ" dirty="0" smtClean="0"/>
              <a:t> – workshop ve škole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Středověký zábavní park </a:t>
            </a:r>
            <a:r>
              <a:rPr lang="cs-CZ" dirty="0" err="1" smtClean="0"/>
              <a:t>Sanc</a:t>
            </a:r>
            <a:r>
              <a:rPr lang="cs-CZ" dirty="0" smtClean="0"/>
              <a:t>. Michael v </a:t>
            </a:r>
            <a:r>
              <a:rPr lang="cs-CZ" dirty="0" err="1" smtClean="0"/>
              <a:t>Rapanji</a:t>
            </a:r>
            <a:r>
              <a:rPr lang="cs-CZ" dirty="0" smtClean="0"/>
              <a:t>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Cirkusový galavečer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3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24744"/>
            <a:ext cx="8147248" cy="5472608"/>
          </a:xfr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Taneční workshop </a:t>
            </a:r>
            <a:r>
              <a:rPr lang="cs-CZ" dirty="0" smtClean="0"/>
              <a:t>- nácvik společného festivalového tanečního vystoupení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Výtvarná dílna </a:t>
            </a:r>
            <a:r>
              <a:rPr lang="cs-CZ" dirty="0" smtClean="0"/>
              <a:t>– výroba papírových rekvizit (bambulí) na vystoupení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Festiwal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narodów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společné vystoupení všech účastníků projektového setkání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Divadelní představení </a:t>
            </a:r>
            <a:r>
              <a:rPr lang="cs-CZ" dirty="0" err="1" smtClean="0"/>
              <a:t>Zorro</a:t>
            </a:r>
            <a:r>
              <a:rPr lang="cs-CZ" dirty="0" smtClean="0"/>
              <a:t> v divadle v </a:t>
            </a:r>
            <a:r>
              <a:rPr lang="cs-CZ" dirty="0" err="1" smtClean="0"/>
              <a:t>Opole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Návštěva Muzea polské písně </a:t>
            </a:r>
            <a:r>
              <a:rPr lang="cs-CZ" dirty="0" smtClean="0"/>
              <a:t>v </a:t>
            </a:r>
            <a:r>
              <a:rPr lang="cs-CZ" dirty="0" err="1" smtClean="0"/>
              <a:t>Opole</a:t>
            </a:r>
            <a:r>
              <a:rPr lang="cs-CZ" dirty="0"/>
              <a:t> </a:t>
            </a:r>
            <a:r>
              <a:rPr lang="cs-CZ" dirty="0" smtClean="0"/>
              <a:t>a nahrávka „</a:t>
            </a:r>
            <a:r>
              <a:rPr lang="cs-CZ" dirty="0" err="1" smtClean="0"/>
              <a:t>erasmovských</a:t>
            </a:r>
            <a:r>
              <a:rPr lang="cs-CZ" dirty="0" smtClean="0"/>
              <a:t> písní“ v </a:t>
            </a:r>
            <a:r>
              <a:rPr lang="cs-CZ" dirty="0" smtClean="0">
                <a:solidFill>
                  <a:srgbClr val="FF0000"/>
                </a:solidFill>
              </a:rPr>
              <a:t>nahrávacím studiu</a:t>
            </a:r>
          </a:p>
          <a:p>
            <a:r>
              <a:rPr lang="cs-CZ" dirty="0" smtClean="0"/>
              <a:t>Diskotéka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Lesnica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0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1917</TotalTime>
  <Words>679</Words>
  <Application>Microsoft Office PowerPoint</Application>
  <PresentationFormat>Předvádění na obrazovce (4:3)</PresentationFormat>
  <Paragraphs>167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Calibri</vt:lpstr>
      <vt:lpstr>Lucida Sans Unicode</vt:lpstr>
      <vt:lpstr>Times New Roman</vt:lpstr>
      <vt:lpstr>Verdana</vt:lpstr>
      <vt:lpstr>Wingdings 2</vt:lpstr>
      <vt:lpstr>Wingdings 3</vt:lpstr>
      <vt:lpstr>Shluk</vt:lpstr>
      <vt:lpstr>Prezentace aplikace PowerPoint</vt:lpstr>
      <vt:lpstr>Základní informace</vt:lpstr>
      <vt:lpstr>Partnerské školy</vt:lpstr>
      <vt:lpstr>Plánované mobility - 1.rok projektu</vt:lpstr>
      <vt:lpstr>Plánované mobility – 2.rok projektu</vt:lpstr>
      <vt:lpstr>Český Krumlov</vt:lpstr>
      <vt:lpstr>Pula, Chorvatsko</vt:lpstr>
      <vt:lpstr>Pula</vt:lpstr>
      <vt:lpstr>Lesnica</vt:lpstr>
      <vt:lpstr>Puck, Polsko</vt:lpstr>
      <vt:lpstr>Puck</vt:lpstr>
      <vt:lpstr>Trevír, Německo</vt:lpstr>
      <vt:lpstr>Trevír</vt:lpstr>
      <vt:lpstr>Leiwen, Německo</vt:lpstr>
      <vt:lpstr>Leiwen</vt:lpstr>
      <vt:lpstr>COVID 19</vt:lpstr>
      <vt:lpstr>Školní projektové aktivity</vt:lpstr>
      <vt:lpstr>Vánoční workshop</vt:lpstr>
      <vt:lpstr>Cirkus v Tv</vt:lpstr>
      <vt:lpstr>Výtvarný den</vt:lpstr>
      <vt:lpstr>Den Evropy</vt:lpstr>
      <vt:lpstr>Hrad Švihov</vt:lpstr>
      <vt:lpstr> Divadlo Alfa –  Cirkus zlodějů </vt:lpstr>
      <vt:lpstr>Divadlo Alfa –  Spáčka a vřeteno</vt:lpstr>
      <vt:lpstr>Erasmusdays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+ 2015 - 2018</dc:title>
  <dc:creator>pc</dc:creator>
  <cp:lastModifiedBy>kantor</cp:lastModifiedBy>
  <cp:revision>146</cp:revision>
  <cp:lastPrinted>2018-12-18T20:28:19Z</cp:lastPrinted>
  <dcterms:created xsi:type="dcterms:W3CDTF">2015-09-23T10:36:15Z</dcterms:created>
  <dcterms:modified xsi:type="dcterms:W3CDTF">2020-09-28T18:28:46Z</dcterms:modified>
</cp:coreProperties>
</file>