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46363" y="1422781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Europäisches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</a:rPr>
              <a:t>Handbuch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</a:rPr>
              <a:t>für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</a:rPr>
              <a:t>aktiven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Umweltschutz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92372" y="3814114"/>
            <a:ext cx="9176192" cy="1738274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/>
              <a:t>Evropská příručka pro aktivní ochranu životního </a:t>
            </a:r>
            <a:r>
              <a:rPr lang="cs-CZ" sz="4800" b="1" dirty="0" smtClean="0"/>
              <a:t>prostředí</a:t>
            </a:r>
            <a:endParaRPr lang="cs-CZ" sz="4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16462"/>
          <a:stretch/>
        </p:blipFill>
        <p:spPr>
          <a:xfrm>
            <a:off x="6071725" y="161622"/>
            <a:ext cx="5953497" cy="143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5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2862532" y="686938"/>
            <a:ext cx="8915400" cy="1633538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Hodně projektových zážitků!</a:t>
            </a:r>
            <a:endParaRPr lang="cs-CZ" sz="32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595" y="1503707"/>
            <a:ext cx="5036389" cy="50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5">
                    <a:lumMod val="50000"/>
                  </a:schemeClr>
                </a:solidFill>
              </a:rPr>
              <a:t>Základní informace</a:t>
            </a:r>
            <a:endParaRPr lang="cs-CZ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chemeClr val="tx1"/>
                </a:solidFill>
              </a:rPr>
              <a:t>2 letý </a:t>
            </a:r>
            <a:r>
              <a:rPr lang="cs-CZ" sz="4400" b="1" dirty="0" smtClean="0">
                <a:solidFill>
                  <a:schemeClr val="tx1"/>
                </a:solidFill>
              </a:rPr>
              <a:t>projekt</a:t>
            </a:r>
          </a:p>
          <a:p>
            <a:r>
              <a:rPr lang="cs-CZ" sz="4400" b="1" dirty="0" smtClean="0">
                <a:solidFill>
                  <a:schemeClr val="tx1"/>
                </a:solidFill>
              </a:rPr>
              <a:t>Zaměřen na ochranu životního prostředí</a:t>
            </a:r>
          </a:p>
          <a:p>
            <a:r>
              <a:rPr lang="cs-CZ" sz="4400" b="1" dirty="0" smtClean="0">
                <a:solidFill>
                  <a:schemeClr val="tx1"/>
                </a:solidFill>
              </a:rPr>
              <a:t>Zapojeny 4 školy </a:t>
            </a:r>
            <a:r>
              <a:rPr lang="cs-CZ" sz="4400" b="1" dirty="0">
                <a:solidFill>
                  <a:schemeClr val="tx1"/>
                </a:solidFill>
              </a:rPr>
              <a:t>vzdělávající žáky se speciálními potřebami</a:t>
            </a:r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2774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6763" y="324368"/>
            <a:ext cx="9477849" cy="158063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50000"/>
                  </a:schemeClr>
                </a:solidFill>
              </a:rPr>
              <a:t>Partnerské školy</a:t>
            </a:r>
            <a:endParaRPr lang="cs-CZ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2" descr="Mapa Němec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43" y="1756030"/>
            <a:ext cx="3173811" cy="404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17" y="324368"/>
            <a:ext cx="3602904" cy="286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49" y="3187692"/>
            <a:ext cx="3338862" cy="334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Čtyřcípá hvězda 11"/>
          <p:cNvSpPr/>
          <p:nvPr/>
        </p:nvSpPr>
        <p:spPr>
          <a:xfrm>
            <a:off x="3435896" y="3828064"/>
            <a:ext cx="412204" cy="401036"/>
          </a:xfrm>
          <a:prstGeom prst="star4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639" y="2217532"/>
            <a:ext cx="812430" cy="62286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654" y="4028582"/>
            <a:ext cx="830224" cy="6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3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7815" y="342967"/>
            <a:ext cx="9498481" cy="1994879"/>
          </a:xfrm>
        </p:spPr>
        <p:txBody>
          <a:bodyPr>
            <a:normAutofit fontScale="90000"/>
          </a:bodyPr>
          <a:lstStyle/>
          <a:p>
            <a:r>
              <a:rPr lang="cs-CZ" sz="4800" b="1" dirty="0" err="1">
                <a:solidFill>
                  <a:schemeClr val="accent5">
                    <a:lumMod val="50000"/>
                  </a:schemeClr>
                </a:solidFill>
              </a:rPr>
              <a:t>Staatliches</a:t>
            </a:r>
            <a:r>
              <a:rPr lang="cs-CZ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4800" b="1" dirty="0" err="1">
                <a:solidFill>
                  <a:schemeClr val="accent5">
                    <a:lumMod val="50000"/>
                  </a:schemeClr>
                </a:solidFill>
              </a:rPr>
              <a:t>regionales</a:t>
            </a:r>
            <a:r>
              <a:rPr lang="cs-CZ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4800" b="1" dirty="0" err="1">
                <a:solidFill>
                  <a:schemeClr val="accent5">
                    <a:lumMod val="50000"/>
                  </a:schemeClr>
                </a:solidFill>
              </a:rPr>
              <a:t>Förderzentrum</a:t>
            </a:r>
            <a:r>
              <a:rPr lang="cs-CZ" sz="4800" b="1" dirty="0">
                <a:solidFill>
                  <a:schemeClr val="accent5">
                    <a:lumMod val="50000"/>
                  </a:schemeClr>
                </a:solidFill>
              </a:rPr>
              <a:t> J.H. </a:t>
            </a:r>
            <a:r>
              <a:rPr lang="cs-CZ" sz="4800" b="1" dirty="0" err="1">
                <a:solidFill>
                  <a:schemeClr val="accent5">
                    <a:lumMod val="50000"/>
                  </a:schemeClr>
                </a:solidFill>
              </a:rPr>
              <a:t>Pestalozzi</a:t>
            </a:r>
            <a:r>
              <a:rPr lang="cs-CZ" sz="48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cs-CZ" sz="4800" b="1" dirty="0"/>
              <a:t> </a:t>
            </a:r>
            <a:r>
              <a:rPr lang="cs-CZ" sz="4800" b="1" dirty="0" err="1">
                <a:solidFill>
                  <a:srgbClr val="FF0000"/>
                </a:solidFill>
              </a:rPr>
              <a:t>Rudolstadt</a:t>
            </a:r>
            <a:r>
              <a:rPr lang="cs-CZ" sz="4800" b="1" dirty="0">
                <a:solidFill>
                  <a:srgbClr val="FF0000"/>
                </a:solidFill>
              </a:rPr>
              <a:t/>
            </a:r>
            <a:br>
              <a:rPr lang="cs-CZ" sz="4800" b="1" dirty="0">
                <a:solidFill>
                  <a:srgbClr val="FF0000"/>
                </a:solidFill>
              </a:rPr>
            </a:b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6314" y="2545237"/>
            <a:ext cx="9973022" cy="422649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39268"/>
          <a:stretch/>
        </p:blipFill>
        <p:spPr>
          <a:xfrm>
            <a:off x="1609343" y="2889380"/>
            <a:ext cx="3957859" cy="36693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13567" r="4968" b="14182"/>
          <a:stretch/>
        </p:blipFill>
        <p:spPr>
          <a:xfrm>
            <a:off x="5746788" y="2631058"/>
            <a:ext cx="5249508" cy="29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2049" y="294172"/>
            <a:ext cx="10188908" cy="1977688"/>
          </a:xfrm>
        </p:spPr>
        <p:txBody>
          <a:bodyPr>
            <a:noAutofit/>
          </a:bodyPr>
          <a:lstStyle/>
          <a:p>
            <a:r>
              <a:rPr lang="cs-CZ" sz="4000" b="1" dirty="0" err="1">
                <a:solidFill>
                  <a:schemeClr val="accent5">
                    <a:lumMod val="50000"/>
                  </a:schemeClr>
                </a:solidFill>
              </a:rPr>
              <a:t>Specialny</a:t>
            </a:r>
            <a:r>
              <a:rPr lang="cs-CZ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4000" b="1" dirty="0" err="1" smtClean="0">
                <a:solidFill>
                  <a:schemeClr val="accent5">
                    <a:lumMod val="50000"/>
                  </a:schemeClr>
                </a:solidFill>
              </a:rPr>
              <a:t>Osrodek</a:t>
            </a:r>
            <a:r>
              <a:rPr lang="cs-CZ" sz="40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cs-CZ" sz="4000" b="1" dirty="0" err="1">
                <a:solidFill>
                  <a:schemeClr val="accent5">
                    <a:lumMod val="50000"/>
                  </a:schemeClr>
                </a:solidFill>
              </a:rPr>
              <a:t>Szkolno-Wychowawczy</a:t>
            </a:r>
            <a:r>
              <a:rPr lang="cs-CZ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4000" b="1" dirty="0" err="1">
                <a:solidFill>
                  <a:srgbClr val="FF0000"/>
                </a:solidFill>
              </a:rPr>
              <a:t>Lesnica</a:t>
            </a:r>
            <a:r>
              <a:rPr lang="cs-CZ" sz="4000" b="1" dirty="0">
                <a:solidFill>
                  <a:srgbClr val="FF0000"/>
                </a:solidFill>
              </a:rPr>
              <a:t/>
            </a:r>
            <a:br>
              <a:rPr lang="cs-CZ" sz="4000" b="1" dirty="0">
                <a:solidFill>
                  <a:srgbClr val="FF0000"/>
                </a:solidFill>
              </a:rPr>
            </a:br>
            <a:endParaRPr lang="cs-CZ" sz="40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132" y="2683644"/>
            <a:ext cx="4327794" cy="32416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027" y="1905000"/>
            <a:ext cx="4975484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6253" y="624110"/>
            <a:ext cx="9798360" cy="128089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chemeClr val="accent5">
                    <a:lumMod val="50000"/>
                  </a:schemeClr>
                </a:solidFill>
              </a:rPr>
              <a:t>Škola za </a:t>
            </a:r>
            <a:r>
              <a:rPr lang="cs-CZ" sz="4000" b="1" dirty="0" err="1">
                <a:solidFill>
                  <a:schemeClr val="accent5">
                    <a:lumMod val="50000"/>
                  </a:schemeClr>
                </a:solidFill>
              </a:rPr>
              <a:t>odgoj</a:t>
            </a:r>
            <a:r>
              <a:rPr lang="cs-CZ" sz="4000" b="1" dirty="0">
                <a:solidFill>
                  <a:schemeClr val="accent5">
                    <a:lumMod val="50000"/>
                  </a:schemeClr>
                </a:solidFill>
              </a:rPr>
              <a:t> i </a:t>
            </a:r>
            <a:r>
              <a:rPr lang="cs-CZ" sz="4000" b="1" dirty="0" err="1">
                <a:solidFill>
                  <a:schemeClr val="accent5">
                    <a:lumMod val="50000"/>
                  </a:schemeClr>
                </a:solidFill>
              </a:rPr>
              <a:t>obrazovanje</a:t>
            </a:r>
            <a:r>
              <a:rPr lang="cs-CZ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>
                <a:solidFill>
                  <a:srgbClr val="FF0000"/>
                </a:solidFill>
              </a:rPr>
              <a:t>Pula</a:t>
            </a:r>
            <a:br>
              <a:rPr lang="cs-CZ" sz="4000" b="1" dirty="0">
                <a:solidFill>
                  <a:srgbClr val="FF0000"/>
                </a:solidFill>
              </a:rPr>
            </a:br>
            <a:endParaRPr lang="cs-CZ" sz="4000" b="1" dirty="0"/>
          </a:p>
        </p:txBody>
      </p:sp>
      <p:pic>
        <p:nvPicPr>
          <p:cNvPr id="2050" name="Picture 2" descr="Učenici Škole za odgoj i obrazovanje Pula na izložbi „Meštrović: otisci  duše“ | Medulin F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39" y="2505456"/>
            <a:ext cx="4173739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086" y="2136742"/>
            <a:ext cx="6144990" cy="40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8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3006" y="510988"/>
            <a:ext cx="8911687" cy="128089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50000"/>
                  </a:schemeClr>
                </a:solidFill>
              </a:rPr>
              <a:t>Plánované mobility - 1.rok projektu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240317"/>
              </p:ext>
            </p:extLst>
          </p:nvPr>
        </p:nvGraphicFramePr>
        <p:xfrm>
          <a:off x="2253006" y="1683880"/>
          <a:ext cx="9049731" cy="418901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03047">
                  <a:extLst>
                    <a:ext uri="{9D8B030D-6E8A-4147-A177-3AD203B41FA5}">
                      <a16:colId xmlns:a16="http://schemas.microsoft.com/office/drawing/2014/main" val="231761666"/>
                    </a:ext>
                  </a:extLst>
                </a:gridCol>
                <a:gridCol w="1840505">
                  <a:extLst>
                    <a:ext uri="{9D8B030D-6E8A-4147-A177-3AD203B41FA5}">
                      <a16:colId xmlns:a16="http://schemas.microsoft.com/office/drawing/2014/main" val="2025507111"/>
                    </a:ext>
                  </a:extLst>
                </a:gridCol>
                <a:gridCol w="2264929">
                  <a:extLst>
                    <a:ext uri="{9D8B030D-6E8A-4147-A177-3AD203B41FA5}">
                      <a16:colId xmlns:a16="http://schemas.microsoft.com/office/drawing/2014/main" val="1606718761"/>
                    </a:ext>
                  </a:extLst>
                </a:gridCol>
                <a:gridCol w="4241250">
                  <a:extLst>
                    <a:ext uri="{9D8B030D-6E8A-4147-A177-3AD203B41FA5}">
                      <a16:colId xmlns:a16="http://schemas.microsoft.com/office/drawing/2014/main" val="2438352801"/>
                    </a:ext>
                  </a:extLst>
                </a:gridCol>
              </a:tblGrid>
              <a:tr h="475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MÍSTO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TERMÍN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TÉMA, OBSAH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extLst>
                  <a:ext uri="{0D108BD9-81ED-4DB2-BD59-A6C34878D82A}">
                    <a16:rowId xmlns:a16="http://schemas.microsoft.com/office/drawing/2014/main" val="1313686785"/>
                  </a:ext>
                </a:extLst>
              </a:tr>
              <a:tr h="1237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1.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 err="1">
                          <a:effectLst/>
                        </a:rPr>
                        <a:t>Lesnica</a:t>
                      </a:r>
                      <a:endParaRPr lang="cs-CZ" sz="2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 Polsko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12. – 16. 4.2021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Ochrana lesů a recyklace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extLst>
                  <a:ext uri="{0D108BD9-81ED-4DB2-BD59-A6C34878D82A}">
                    <a16:rowId xmlns:a16="http://schemas.microsoft.com/office/drawing/2014/main" val="497636237"/>
                  </a:ext>
                </a:extLst>
              </a:tr>
              <a:tr h="1237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>
                          <a:effectLst/>
                        </a:rPr>
                        <a:t>2. 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 err="1" smtClean="0">
                          <a:effectLst/>
                        </a:rPr>
                        <a:t>Rudolstadt</a:t>
                      </a:r>
                      <a:r>
                        <a:rPr lang="cs-CZ" sz="2400" b="1" dirty="0" smtClean="0">
                          <a:effectLst/>
                        </a:rPr>
                        <a:t> </a:t>
                      </a:r>
                      <a:endParaRPr lang="cs-CZ" sz="2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Německo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7.6. – 11.6.2021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Recyklace a obnovitelná energie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extLst>
                  <a:ext uri="{0D108BD9-81ED-4DB2-BD59-A6C34878D82A}">
                    <a16:rowId xmlns:a16="http://schemas.microsoft.com/office/drawing/2014/main" val="4159036354"/>
                  </a:ext>
                </a:extLst>
              </a:tr>
              <a:tr h="1237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>
                          <a:effectLst/>
                        </a:rPr>
                        <a:t>3. 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>
                          <a:effectLst/>
                        </a:rPr>
                        <a:t>Brusel,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>
                          <a:effectLst/>
                        </a:rPr>
                        <a:t>Belgie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21.6.- 24.6.2021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Pracovní schůzka ředitelů a koordinátorů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extLst>
                  <a:ext uri="{0D108BD9-81ED-4DB2-BD59-A6C34878D82A}">
                    <a16:rowId xmlns:a16="http://schemas.microsoft.com/office/drawing/2014/main" val="2531837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3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8781" y="210107"/>
            <a:ext cx="8911687" cy="1280890"/>
          </a:xfrm>
        </p:spPr>
        <p:txBody>
          <a:bodyPr>
            <a:normAutofit/>
          </a:bodyPr>
          <a:lstStyle/>
          <a:p>
            <a:r>
              <a:rPr lang="cs-CZ" sz="4000" b="1" dirty="0"/>
              <a:t>Plánované mobility - </a:t>
            </a:r>
            <a:r>
              <a:rPr lang="cs-CZ" sz="4000" b="1" dirty="0" smtClean="0"/>
              <a:t>2.rok </a:t>
            </a:r>
            <a:r>
              <a:rPr lang="cs-CZ" sz="4000" b="1" dirty="0"/>
              <a:t>projektu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338995"/>
              </p:ext>
            </p:extLst>
          </p:nvPr>
        </p:nvGraphicFramePr>
        <p:xfrm>
          <a:off x="1970202" y="1490997"/>
          <a:ext cx="9662474" cy="466676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50649">
                  <a:extLst>
                    <a:ext uri="{9D8B030D-6E8A-4147-A177-3AD203B41FA5}">
                      <a16:colId xmlns:a16="http://schemas.microsoft.com/office/drawing/2014/main" val="1616033466"/>
                    </a:ext>
                  </a:extLst>
                </a:gridCol>
                <a:gridCol w="1965123">
                  <a:extLst>
                    <a:ext uri="{9D8B030D-6E8A-4147-A177-3AD203B41FA5}">
                      <a16:colId xmlns:a16="http://schemas.microsoft.com/office/drawing/2014/main" val="2577777121"/>
                    </a:ext>
                  </a:extLst>
                </a:gridCol>
                <a:gridCol w="2418284">
                  <a:extLst>
                    <a:ext uri="{9D8B030D-6E8A-4147-A177-3AD203B41FA5}">
                      <a16:colId xmlns:a16="http://schemas.microsoft.com/office/drawing/2014/main" val="2175808174"/>
                    </a:ext>
                  </a:extLst>
                </a:gridCol>
                <a:gridCol w="4528418">
                  <a:extLst>
                    <a:ext uri="{9D8B030D-6E8A-4147-A177-3AD203B41FA5}">
                      <a16:colId xmlns:a16="http://schemas.microsoft.com/office/drawing/2014/main" val="1533026808"/>
                    </a:ext>
                  </a:extLst>
                </a:gridCol>
              </a:tblGrid>
              <a:tr h="31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MÍSTO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TERMÍN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TÉMA, OBSAH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extLst>
                  <a:ext uri="{0D108BD9-81ED-4DB2-BD59-A6C34878D82A}">
                    <a16:rowId xmlns:a16="http://schemas.microsoft.com/office/drawing/2014/main" val="3826044032"/>
                  </a:ext>
                </a:extLst>
              </a:tr>
              <a:tr h="951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4. 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Pula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Chorvatsko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4.10. – 8.10.2021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Ochrana a zachování životního prostředí v Jaderském moři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extLst>
                  <a:ext uri="{0D108BD9-81ED-4DB2-BD59-A6C34878D82A}">
                    <a16:rowId xmlns:a16="http://schemas.microsoft.com/office/drawing/2014/main" val="513021121"/>
                  </a:ext>
                </a:extLst>
              </a:tr>
              <a:tr h="82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>
                          <a:effectLst/>
                        </a:rPr>
                        <a:t>5. 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Stříbro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ČR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4.4. – 8.4.2022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Voda jako zdroj energie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extLst>
                  <a:ext uri="{0D108BD9-81ED-4DB2-BD59-A6C34878D82A}">
                    <a16:rowId xmlns:a16="http://schemas.microsoft.com/office/drawing/2014/main" val="1065088424"/>
                  </a:ext>
                </a:extLst>
              </a:tr>
              <a:tr h="114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>
                          <a:effectLst/>
                        </a:rPr>
                        <a:t>6.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Baltské </a:t>
                      </a:r>
                      <a:r>
                        <a:rPr lang="cs-CZ" sz="2400" b="1" dirty="0" smtClean="0">
                          <a:effectLst/>
                        </a:rPr>
                        <a:t>moře, </a:t>
                      </a:r>
                      <a:endParaRPr lang="cs-CZ" sz="2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Německo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30.5. – 3.6.2022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Ekologie a ochrana životního prostředí v </a:t>
                      </a:r>
                      <a:r>
                        <a:rPr lang="cs-CZ" sz="2400" b="1" dirty="0" smtClean="0">
                          <a:effectLst/>
                        </a:rPr>
                        <a:t>Baltském </a:t>
                      </a:r>
                      <a:r>
                        <a:rPr lang="cs-CZ" sz="2400" b="1" dirty="0">
                          <a:effectLst/>
                        </a:rPr>
                        <a:t>moři 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extLst>
                  <a:ext uri="{0D108BD9-81ED-4DB2-BD59-A6C34878D82A}">
                    <a16:rowId xmlns:a16="http://schemas.microsoft.com/office/drawing/2014/main" val="3886829015"/>
                  </a:ext>
                </a:extLst>
              </a:tr>
              <a:tr h="634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>
                          <a:effectLst/>
                        </a:rPr>
                        <a:t>7. 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>
                          <a:effectLst/>
                        </a:rPr>
                        <a:t>Karlovy Vary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>
                          <a:effectLst/>
                        </a:rPr>
                        <a:t>27.6. – 29.6.2022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1" dirty="0">
                          <a:effectLst/>
                        </a:rPr>
                        <a:t>Závěreční pracovní schůzka ředitelů a koordinátorů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6" marR="58326" marT="0" marB="0"/>
                </a:tc>
                <a:extLst>
                  <a:ext uri="{0D108BD9-81ED-4DB2-BD59-A6C34878D82A}">
                    <a16:rowId xmlns:a16="http://schemas.microsoft.com/office/drawing/2014/main" val="388783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6553" y="270426"/>
            <a:ext cx="8855680" cy="95095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50000"/>
                  </a:schemeClr>
                </a:solidFill>
              </a:rPr>
              <a:t>Aktuality</a:t>
            </a:r>
            <a:endParaRPr lang="cs-CZ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47644" y="953959"/>
            <a:ext cx="9856967" cy="5835030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Uskutečnila se 1. pracovní schůzka koordinátorů a ředitelů partnerských škol formou videokonference</a:t>
            </a:r>
          </a:p>
          <a:p>
            <a:r>
              <a:rPr lang="cs-CZ" sz="2800" b="1" dirty="0" smtClean="0"/>
              <a:t>Chorvatská škola připravuje společné projektové logo</a:t>
            </a:r>
          </a:p>
          <a:p>
            <a:r>
              <a:rPr lang="cs-CZ" sz="2800" b="1" dirty="0" smtClean="0"/>
              <a:t>Chystají se projektová trika </a:t>
            </a:r>
          </a:p>
          <a:p>
            <a:r>
              <a:rPr lang="cs-CZ" sz="2800" b="1" dirty="0" smtClean="0"/>
              <a:t>Na všech školách je projekt zahájen projektovým dnem</a:t>
            </a:r>
          </a:p>
          <a:p>
            <a:r>
              <a:rPr lang="cs-CZ" sz="2800" b="1" dirty="0" smtClean="0"/>
              <a:t>Na naší škole proběhne zahájení v rámci mezinárodní akce Erasmus </a:t>
            </a:r>
            <a:r>
              <a:rPr lang="cs-CZ" sz="2800" b="1" dirty="0" err="1" smtClean="0"/>
              <a:t>Days</a:t>
            </a:r>
            <a:r>
              <a:rPr lang="cs-CZ" sz="2800" b="1" dirty="0" smtClean="0"/>
              <a:t>, v důsledku protiepidemických opatření ve zkrácené verzi </a:t>
            </a:r>
            <a:endParaRPr lang="cs-CZ" sz="2800" b="1" dirty="0" smtClean="0"/>
          </a:p>
          <a:p>
            <a:r>
              <a:rPr lang="cs-CZ" sz="2800" b="1" dirty="0"/>
              <a:t>P</a:t>
            </a:r>
            <a:r>
              <a:rPr lang="cs-CZ" sz="2800" b="1" dirty="0" smtClean="0"/>
              <a:t>řipravujeme plán projektových aktivit pro žáky naší školy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978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</TotalTime>
  <Words>229</Words>
  <Application>Microsoft Office PowerPoint</Application>
  <PresentationFormat>Širokoúhlá obrazovka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Stébla</vt:lpstr>
      <vt:lpstr>Europäisches Handbuch für aktiven Umweltschutz</vt:lpstr>
      <vt:lpstr>Základní informace</vt:lpstr>
      <vt:lpstr>Partnerské školy</vt:lpstr>
      <vt:lpstr>Staatliches regionales Förderzentrum J.H. Pestalozzi, Rudolstadt </vt:lpstr>
      <vt:lpstr>Specialny Osrodek  Szkolno-Wychowawczy Lesnica </vt:lpstr>
      <vt:lpstr>Škola za odgoj i obrazovanje  Pula </vt:lpstr>
      <vt:lpstr>Plánované mobility - 1.rok projektu</vt:lpstr>
      <vt:lpstr>Plánované mobility - 2.rok projektu</vt:lpstr>
      <vt:lpstr>Aktuality</vt:lpstr>
      <vt:lpstr>Hodně projektových zážitků!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Europäisches Handbuch für aktiven Umweltschutz</dc:title>
  <dc:creator>kantor</dc:creator>
  <cp:lastModifiedBy>kantor</cp:lastModifiedBy>
  <cp:revision>13</cp:revision>
  <dcterms:created xsi:type="dcterms:W3CDTF">2020-10-13T18:45:37Z</dcterms:created>
  <dcterms:modified xsi:type="dcterms:W3CDTF">2020-10-13T21:08:29Z</dcterms:modified>
</cp:coreProperties>
</file>